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94660"/>
  </p:normalViewPr>
  <p:slideViewPr>
    <p:cSldViewPr>
      <p:cViewPr>
        <p:scale>
          <a:sx n="79" d="100"/>
          <a:sy n="79" d="100"/>
        </p:scale>
        <p:origin x="-228" y="2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7BAC047-B131-41A2-9906-BC15CE655D17}" type="datetimeFigureOut">
              <a:rPr lang="en-US" smtClean="0"/>
              <a:t>3/26/2012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AB6EA97-A698-4598-9701-BD4A8F4B07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BAC047-B131-41A2-9906-BC15CE655D17}"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BAC047-B131-41A2-9906-BC15CE655D17}"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BAC047-B131-41A2-9906-BC15CE655D17}"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7BAC047-B131-41A2-9906-BC15CE655D17}"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6EA97-A698-4598-9701-BD4A8F4B07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7BAC047-B131-41A2-9906-BC15CE655D17}" type="datetimeFigureOut">
              <a:rPr lang="en-US" smtClean="0"/>
              <a:t>3/26/2012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7BAC047-B131-41A2-9906-BC15CE655D17}" type="datetimeFigureOut">
              <a:rPr lang="en-US" smtClean="0"/>
              <a:t>3/26/2012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7BAC047-B131-41A2-9906-BC15CE655D17}" type="datetimeFigureOut">
              <a:rPr lang="en-US" smtClean="0"/>
              <a:t>3/26/2012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BAC047-B131-41A2-9906-BC15CE655D17}" type="datetimeFigureOut">
              <a:rPr lang="en-US" smtClean="0"/>
              <a:t>3/26/2012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7BAC047-B131-41A2-9906-BC15CE655D17}" type="datetimeFigureOut">
              <a:rPr lang="en-US" smtClean="0"/>
              <a:t>3/26/2012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6EA97-A698-4598-9701-BD4A8F4B074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7BAC047-B131-41A2-9906-BC15CE655D17}" type="datetimeFigureOut">
              <a:rPr lang="en-US" smtClean="0"/>
              <a:t>3/26/2012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AB6EA97-A698-4598-9701-BD4A8F4B074A}"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BAC047-B131-41A2-9906-BC15CE655D17}" type="datetimeFigureOut">
              <a:rPr lang="en-US" smtClean="0"/>
              <a:t>3/26/2012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B6EA97-A698-4598-9701-BD4A8F4B074A}"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hlw5dios1ZE"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magicseaweed.com/" TargetMode="External"/><Relationship Id="rId2" Type="http://schemas.openxmlformats.org/officeDocument/2006/relationships/hyperlink" Target="http://www.surfline.com/" TargetMode="External"/><Relationship Id="rId1" Type="http://schemas.openxmlformats.org/officeDocument/2006/relationships/slideLayout" Target="../slideLayouts/slideLayout7.xml"/><Relationship Id="rId5" Type="http://schemas.openxmlformats.org/officeDocument/2006/relationships/hyperlink" Target="http://www.ripcurl.com/" TargetMode="External"/><Relationship Id="rId4" Type="http://schemas.openxmlformats.org/officeDocument/2006/relationships/hyperlink" Target="http://www.cheapflight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981200"/>
            <a:ext cx="685800" cy="1146175"/>
          </a:xfrm>
        </p:spPr>
        <p:txBody>
          <a:bodyPr/>
          <a:lstStyle/>
          <a:p>
            <a:endParaRPr lang="en-US" dirty="0"/>
          </a:p>
        </p:txBody>
      </p:sp>
      <p:sp>
        <p:nvSpPr>
          <p:cNvPr id="3" name="Subtitle 2"/>
          <p:cNvSpPr>
            <a:spLocks noGrp="1"/>
          </p:cNvSpPr>
          <p:nvPr>
            <p:ph type="subTitle" idx="1"/>
          </p:nvPr>
        </p:nvSpPr>
        <p:spPr>
          <a:xfrm flipH="1">
            <a:off x="-4038600" y="0"/>
            <a:ext cx="76200" cy="1143000"/>
          </a:xfrm>
        </p:spPr>
        <p:txBody>
          <a:bodyPr/>
          <a:lstStyle/>
          <a:p>
            <a:endParaRPr lang="en-US" dirty="0"/>
          </a:p>
        </p:txBody>
      </p:sp>
      <p:pic>
        <p:nvPicPr>
          <p:cNvPr id="1026" name="Picture 2" descr="http://www.clubofthewaves.com/dump/bells.jpg"/>
          <p:cNvPicPr>
            <a:picLocks noChangeAspect="1" noChangeArrowheads="1"/>
          </p:cNvPicPr>
          <p:nvPr/>
        </p:nvPicPr>
        <p:blipFill>
          <a:blip r:embed="rId2" cstate="print"/>
          <a:srcRect/>
          <a:stretch>
            <a:fillRect/>
          </a:stretch>
        </p:blipFill>
        <p:spPr bwMode="auto">
          <a:xfrm>
            <a:off x="838200" y="2438400"/>
            <a:ext cx="3015726" cy="2209800"/>
          </a:xfrm>
          <a:prstGeom prst="rect">
            <a:avLst/>
          </a:prstGeom>
          <a:noFill/>
        </p:spPr>
      </p:pic>
      <p:pic>
        <p:nvPicPr>
          <p:cNvPr id="1028" name="Picture 4" descr="http://upload.wikimedia.org/wikipedia/commons/thumb/0/0c/Bells-Beach-View.jpg/270px-Bells-Beach-View.jpg"/>
          <p:cNvPicPr>
            <a:picLocks noChangeAspect="1" noChangeArrowheads="1"/>
          </p:cNvPicPr>
          <p:nvPr/>
        </p:nvPicPr>
        <p:blipFill>
          <a:blip r:embed="rId3" cstate="print"/>
          <a:srcRect/>
          <a:stretch>
            <a:fillRect/>
          </a:stretch>
        </p:blipFill>
        <p:spPr bwMode="auto">
          <a:xfrm>
            <a:off x="4572000" y="2971800"/>
            <a:ext cx="3952638" cy="2971800"/>
          </a:xfrm>
          <a:prstGeom prst="rect">
            <a:avLst/>
          </a:prstGeom>
          <a:noFill/>
        </p:spPr>
      </p:pic>
      <p:sp>
        <p:nvSpPr>
          <p:cNvPr id="7" name="Rectangle 6"/>
          <p:cNvSpPr/>
          <p:nvPr/>
        </p:nvSpPr>
        <p:spPr>
          <a:xfrm>
            <a:off x="914400" y="838200"/>
            <a:ext cx="7230249"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Bells Beach, Australia</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8" name="Rectangle 7"/>
          <p:cNvSpPr/>
          <p:nvPr/>
        </p:nvSpPr>
        <p:spPr>
          <a:xfrm>
            <a:off x="762000" y="5257800"/>
            <a:ext cx="3347391" cy="584775"/>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2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By: Brett </a:t>
            </a:r>
            <a:r>
              <a:rPr lang="en-US" sz="3200" b="1" cap="none" spc="0"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Switick</a:t>
            </a:r>
            <a:endParaRPr lang="en-US" sz="32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09800" y="2362200"/>
            <a:ext cx="4572000" cy="923330"/>
          </a:xfrm>
          <a:prstGeom prst="rect">
            <a:avLst/>
          </a:prstGeom>
        </p:spPr>
        <p:txBody>
          <a:bodyPr>
            <a:spAutoFit/>
          </a:bodyPr>
          <a:lstStyle/>
          <a:p>
            <a:r>
              <a:rPr lang="en-US" dirty="0" smtClean="0">
                <a:hlinkClick r:id="rId2"/>
              </a:rPr>
              <a:t>http://www.youtube.com/watch?v=hlw5dios1ZE</a:t>
            </a:r>
            <a:endParaRPr lang="en-US" dirty="0" smtClean="0"/>
          </a:p>
          <a:p>
            <a:endParaRPr lang="en-US" dirty="0"/>
          </a:p>
        </p:txBody>
      </p:sp>
      <p:sp>
        <p:nvSpPr>
          <p:cNvPr id="6" name="Rectangle 5"/>
          <p:cNvSpPr/>
          <p:nvPr/>
        </p:nvSpPr>
        <p:spPr>
          <a:xfrm>
            <a:off x="914400" y="457200"/>
            <a:ext cx="6907212"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Video From Bells Beach</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457200"/>
            <a:ext cx="284186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Sources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TextBox 2"/>
          <p:cNvSpPr txBox="1"/>
          <p:nvPr/>
        </p:nvSpPr>
        <p:spPr>
          <a:xfrm>
            <a:off x="990600" y="2057400"/>
            <a:ext cx="6858000" cy="2308324"/>
          </a:xfrm>
          <a:prstGeom prst="rect">
            <a:avLst/>
          </a:prstGeom>
          <a:noFill/>
        </p:spPr>
        <p:txBody>
          <a:bodyPr wrap="square" rtlCol="0">
            <a:spAutoFit/>
          </a:bodyPr>
          <a:lstStyle/>
          <a:p>
            <a:pPr>
              <a:buFont typeface="Arial" pitchFamily="34" charset="0"/>
              <a:buChar char="•"/>
            </a:pPr>
            <a:r>
              <a:rPr lang="en-US" dirty="0" smtClean="0">
                <a:hlinkClick r:id="rId2"/>
              </a:rPr>
              <a:t>www.surfline.com</a:t>
            </a:r>
            <a:endParaRPr lang="en-US" dirty="0" smtClean="0"/>
          </a:p>
          <a:p>
            <a:endParaRPr lang="en-US" dirty="0" smtClean="0"/>
          </a:p>
          <a:p>
            <a:pPr>
              <a:buFont typeface="Arial" pitchFamily="34" charset="0"/>
              <a:buChar char="•"/>
            </a:pPr>
            <a:r>
              <a:rPr lang="en-US" dirty="0" smtClean="0">
                <a:hlinkClick r:id="rId3"/>
              </a:rPr>
              <a:t>www.magicseaweed.com</a:t>
            </a:r>
            <a:endParaRPr lang="en-US" dirty="0" smtClean="0"/>
          </a:p>
          <a:p>
            <a:endParaRPr lang="en-US" dirty="0"/>
          </a:p>
          <a:p>
            <a:pPr>
              <a:buFont typeface="Arial" pitchFamily="34" charset="0"/>
              <a:buChar char="•"/>
            </a:pPr>
            <a:r>
              <a:rPr lang="en-US" dirty="0" smtClean="0">
                <a:hlinkClick r:id="rId4"/>
              </a:rPr>
              <a:t>www.cheapflights.com</a:t>
            </a:r>
            <a:endParaRPr lang="en-US" dirty="0" smtClean="0"/>
          </a:p>
          <a:p>
            <a:endParaRPr lang="en-US" dirty="0" smtClean="0">
              <a:hlinkClick r:id="rId5"/>
            </a:endParaRPr>
          </a:p>
          <a:p>
            <a:pPr>
              <a:buFont typeface="Arial" pitchFamily="34" charset="0"/>
              <a:buChar char="•"/>
            </a:pPr>
            <a:r>
              <a:rPr lang="en-US" dirty="0" smtClean="0">
                <a:hlinkClick r:id="rId5"/>
              </a:rPr>
              <a:t>www.ripcurl.com</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0.fast-meteo.com/locationmaps/Bells-Beach.10.jpg"/>
          <p:cNvPicPr>
            <a:picLocks noChangeAspect="1" noChangeArrowheads="1"/>
          </p:cNvPicPr>
          <p:nvPr/>
        </p:nvPicPr>
        <p:blipFill>
          <a:blip r:embed="rId2" cstate="print"/>
          <a:srcRect/>
          <a:stretch>
            <a:fillRect/>
          </a:stretch>
        </p:blipFill>
        <p:spPr bwMode="auto">
          <a:xfrm>
            <a:off x="1828800" y="1371600"/>
            <a:ext cx="5052613" cy="3124200"/>
          </a:xfrm>
          <a:prstGeom prst="rect">
            <a:avLst/>
          </a:prstGeom>
          <a:noFill/>
        </p:spPr>
      </p:pic>
      <p:pic>
        <p:nvPicPr>
          <p:cNvPr id="4100" name="Picture 4" descr="http://www.ludssurfingpage.bravepages.com/surfmap8.gif"/>
          <p:cNvPicPr>
            <a:picLocks noChangeAspect="1" noChangeArrowheads="1"/>
          </p:cNvPicPr>
          <p:nvPr/>
        </p:nvPicPr>
        <p:blipFill>
          <a:blip r:embed="rId3" cstate="print"/>
          <a:srcRect/>
          <a:stretch>
            <a:fillRect/>
          </a:stretch>
        </p:blipFill>
        <p:spPr bwMode="auto">
          <a:xfrm>
            <a:off x="2743200" y="4572000"/>
            <a:ext cx="3429000" cy="2065084"/>
          </a:xfrm>
          <a:prstGeom prst="rect">
            <a:avLst/>
          </a:prstGeom>
          <a:noFill/>
        </p:spPr>
      </p:pic>
      <p:sp>
        <p:nvSpPr>
          <p:cNvPr id="4" name="Rectangle 3"/>
          <p:cNvSpPr/>
          <p:nvPr/>
        </p:nvSpPr>
        <p:spPr>
          <a:xfrm>
            <a:off x="1143000" y="304800"/>
            <a:ext cx="6778587"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Location of Bells Beach</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981200"/>
            <a:ext cx="7315200" cy="3970318"/>
          </a:xfrm>
          <a:prstGeom prst="rect">
            <a:avLst/>
          </a:prstGeom>
          <a:noFill/>
        </p:spPr>
        <p:txBody>
          <a:bodyPr wrap="square" rtlCol="0">
            <a:spAutoFit/>
          </a:bodyPr>
          <a:lstStyle/>
          <a:p>
            <a:pPr>
              <a:buFont typeface="Arial" pitchFamily="34" charset="0"/>
              <a:buChar char="•"/>
            </a:pPr>
            <a:r>
              <a:rPr lang="en-US" dirty="0" smtClean="0"/>
              <a:t>Bells beach like most beaches has its good and bad days for surfing.  On its bad days the waves barely reach a foot high, but when its good it can reach over 10 feet.  The average wave height is between 3 and 6 feet.  </a:t>
            </a:r>
          </a:p>
          <a:p>
            <a:pPr>
              <a:buFont typeface="Arial" pitchFamily="34" charset="0"/>
              <a:buChar char="•"/>
            </a:pPr>
            <a:r>
              <a:rPr lang="en-US" dirty="0"/>
              <a:t> </a:t>
            </a:r>
            <a:r>
              <a:rPr lang="en-US" dirty="0" smtClean="0"/>
              <a:t>It has front waves and the best swell orientation is southwest.</a:t>
            </a:r>
          </a:p>
          <a:p>
            <a:pPr>
              <a:buFont typeface="Arial" pitchFamily="34" charset="0"/>
              <a:buChar char="•"/>
            </a:pPr>
            <a:r>
              <a:rPr lang="en-US" dirty="0"/>
              <a:t> </a:t>
            </a:r>
            <a:r>
              <a:rPr lang="en-US" dirty="0" smtClean="0"/>
              <a:t>As far as wind goes its best is either north, northeast, or northwest.</a:t>
            </a:r>
          </a:p>
          <a:p>
            <a:pPr>
              <a:buFont typeface="Arial" pitchFamily="34" charset="0"/>
              <a:buChar char="•"/>
            </a:pPr>
            <a:r>
              <a:rPr lang="en-US" dirty="0" smtClean="0"/>
              <a:t> It is best to surf there at high tide.</a:t>
            </a:r>
          </a:p>
          <a:p>
            <a:pPr>
              <a:buFont typeface="Arial" pitchFamily="34" charset="0"/>
              <a:buChar char="•"/>
            </a:pPr>
            <a:r>
              <a:rPr lang="en-US" dirty="0"/>
              <a:t> </a:t>
            </a:r>
            <a:r>
              <a:rPr lang="en-US" dirty="0" smtClean="0"/>
              <a:t>In the winter the water temperature is between 50-55 degrees Fahrenheit and in the summer between 60-70 degrees Fahrenheit. </a:t>
            </a:r>
          </a:p>
          <a:p>
            <a:pPr>
              <a:buFont typeface="Arial" pitchFamily="34" charset="0"/>
              <a:buChar char="•"/>
            </a:pPr>
            <a:r>
              <a:rPr lang="en-US" dirty="0"/>
              <a:t> </a:t>
            </a:r>
            <a:r>
              <a:rPr lang="en-US" dirty="0" smtClean="0"/>
              <a:t>So as far as what to wear I would go with a wetsuit in the winter just to be comfortable and in the summer I think you would be ok with board shorts.</a:t>
            </a:r>
          </a:p>
          <a:p>
            <a:pPr>
              <a:buFont typeface="Arial" pitchFamily="34" charset="0"/>
              <a:buChar char="•"/>
            </a:pPr>
            <a:r>
              <a:rPr lang="en-US" dirty="0" smtClean="0"/>
              <a:t> Bells is usually a warm place but can also have some colder moments.  In the year 2012 the lowest temperature was 10 degrees Celsius and the warmest was 41 degrees Celsius.  </a:t>
            </a:r>
          </a:p>
          <a:p>
            <a:pPr>
              <a:buFont typeface="Arial" pitchFamily="34" charset="0"/>
              <a:buChar char="•"/>
            </a:pPr>
            <a:endParaRPr lang="en-US" dirty="0"/>
          </a:p>
        </p:txBody>
      </p:sp>
      <p:sp>
        <p:nvSpPr>
          <p:cNvPr id="3" name="Rectangle 2"/>
          <p:cNvSpPr/>
          <p:nvPr/>
        </p:nvSpPr>
        <p:spPr>
          <a:xfrm>
            <a:off x="1219200" y="457200"/>
            <a:ext cx="6075061" cy="923330"/>
          </a:xfrm>
          <a:prstGeom prst="rect">
            <a:avLst/>
          </a:prstGeom>
          <a:noFill/>
        </p:spPr>
        <p:txBody>
          <a:bodyPr wrap="non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Weather Conditions</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15362" name="Picture 2" descr="http://abyss.uoregon.edu/~js/images/fahrenheit_celsius.gif"/>
          <p:cNvPicPr>
            <a:picLocks noChangeAspect="1" noChangeArrowheads="1"/>
          </p:cNvPicPr>
          <p:nvPr/>
        </p:nvPicPr>
        <p:blipFill>
          <a:blip r:embed="rId2" cstate="print"/>
          <a:srcRect/>
          <a:stretch>
            <a:fillRect/>
          </a:stretch>
        </p:blipFill>
        <p:spPr bwMode="auto">
          <a:xfrm>
            <a:off x="1" y="1981200"/>
            <a:ext cx="1752600" cy="35051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304800"/>
            <a:ext cx="5285999"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5400" b="1" cap="none" spc="0" dirty="0" smtClean="0">
                <a:ln/>
                <a:solidFill>
                  <a:schemeClr val="accent5">
                    <a:tint val="50000"/>
                    <a:satMod val="180000"/>
                  </a:schemeClr>
                </a:solidFill>
                <a:effectLst/>
              </a:rPr>
              <a:t>Seasonal Changes</a:t>
            </a:r>
            <a:endParaRPr lang="en-US" sz="5400" b="1" cap="none" spc="0" dirty="0">
              <a:ln/>
              <a:solidFill>
                <a:schemeClr val="accent5">
                  <a:tint val="50000"/>
                  <a:satMod val="180000"/>
                </a:schemeClr>
              </a:solidFill>
              <a:effectLst/>
            </a:endParaRPr>
          </a:p>
        </p:txBody>
      </p:sp>
      <p:sp>
        <p:nvSpPr>
          <p:cNvPr id="4" name="TextBox 3"/>
          <p:cNvSpPr txBox="1"/>
          <p:nvPr/>
        </p:nvSpPr>
        <p:spPr>
          <a:xfrm>
            <a:off x="685800" y="1752600"/>
            <a:ext cx="7696200" cy="2585323"/>
          </a:xfrm>
          <a:prstGeom prst="rect">
            <a:avLst/>
          </a:prstGeom>
          <a:noFill/>
        </p:spPr>
        <p:txBody>
          <a:bodyPr wrap="square" rtlCol="0">
            <a:spAutoFit/>
          </a:bodyPr>
          <a:lstStyle/>
          <a:p>
            <a:pPr>
              <a:buFont typeface="Arial" pitchFamily="34" charset="0"/>
              <a:buChar char="•"/>
            </a:pPr>
            <a:r>
              <a:rPr lang="en-US" dirty="0" smtClean="0"/>
              <a:t>At Bells Beach seasons changing does not have much of an impact in the world of surfing.</a:t>
            </a:r>
          </a:p>
          <a:p>
            <a:pPr>
              <a:buFont typeface="Arial" pitchFamily="34" charset="0"/>
              <a:buChar char="•"/>
            </a:pPr>
            <a:r>
              <a:rPr lang="en-US" dirty="0"/>
              <a:t> </a:t>
            </a:r>
            <a:r>
              <a:rPr lang="en-US" dirty="0" smtClean="0"/>
              <a:t>The best swell is a southwest swell, the winds and swells are always changing but it does happen to have a lot of south, southwest swells.  </a:t>
            </a:r>
          </a:p>
          <a:p>
            <a:pPr>
              <a:buFont typeface="Arial" pitchFamily="34" charset="0"/>
              <a:buChar char="•"/>
            </a:pPr>
            <a:r>
              <a:rPr lang="en-US" dirty="0"/>
              <a:t> </a:t>
            </a:r>
            <a:r>
              <a:rPr lang="en-US" dirty="0" smtClean="0"/>
              <a:t>Air temperature is pretty consistent throughout the year, put it this way in January it can reach 90 degrees Fahrenheit and drop to around 50 degrees.</a:t>
            </a:r>
          </a:p>
          <a:p>
            <a:pPr>
              <a:buFont typeface="Arial" pitchFamily="34" charset="0"/>
              <a:buChar char="•"/>
            </a:pPr>
            <a:r>
              <a:rPr lang="en-US" dirty="0"/>
              <a:t> </a:t>
            </a:r>
            <a:r>
              <a:rPr lang="en-US" dirty="0" smtClean="0"/>
              <a:t>The swells and winds change periodically throughout a day.  </a:t>
            </a:r>
          </a:p>
          <a:p>
            <a:pPr>
              <a:buFont typeface="Arial" pitchFamily="34" charset="0"/>
              <a:buChar char="•"/>
            </a:pPr>
            <a:r>
              <a:rPr lang="en-US" dirty="0"/>
              <a:t> </a:t>
            </a:r>
            <a:r>
              <a:rPr lang="en-US" dirty="0" smtClean="0"/>
              <a:t>On march 17</a:t>
            </a:r>
            <a:r>
              <a:rPr lang="en-US" baseline="30000" dirty="0" smtClean="0"/>
              <a:t>th</a:t>
            </a:r>
            <a:r>
              <a:rPr lang="en-US" dirty="0" smtClean="0"/>
              <a:t> the air temperature was 60 degrees with the water temperature being 66 degrees.</a:t>
            </a:r>
          </a:p>
        </p:txBody>
      </p:sp>
      <p:pic>
        <p:nvPicPr>
          <p:cNvPr id="17412" name="Picture 4" descr="http://www.suggestsoft.com/images/wallpaperscreensavers-net/seasonal-changes-screensaver.gif"/>
          <p:cNvPicPr>
            <a:picLocks noChangeAspect="1" noChangeArrowheads="1"/>
          </p:cNvPicPr>
          <p:nvPr/>
        </p:nvPicPr>
        <p:blipFill>
          <a:blip r:embed="rId2" cstate="print"/>
          <a:srcRect/>
          <a:stretch>
            <a:fillRect/>
          </a:stretch>
        </p:blipFill>
        <p:spPr bwMode="auto">
          <a:xfrm>
            <a:off x="4114800" y="4114799"/>
            <a:ext cx="2391508" cy="27432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533400"/>
            <a:ext cx="472892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Swel</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 Periods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TextBox 2"/>
          <p:cNvSpPr txBox="1"/>
          <p:nvPr/>
        </p:nvSpPr>
        <p:spPr>
          <a:xfrm>
            <a:off x="1219200" y="1905000"/>
            <a:ext cx="6629400" cy="923330"/>
          </a:xfrm>
          <a:prstGeom prst="rect">
            <a:avLst/>
          </a:prstGeom>
          <a:noFill/>
        </p:spPr>
        <p:txBody>
          <a:bodyPr wrap="square" rtlCol="0">
            <a:spAutoFit/>
          </a:bodyPr>
          <a:lstStyle/>
          <a:p>
            <a:r>
              <a:rPr lang="en-US" dirty="0" smtClean="0"/>
              <a:t>The swell periods change all the time at bells.  The best swell period is when its about 15 seconds and the most common is around 10 seconds.  </a:t>
            </a:r>
            <a:endParaRPr lang="en-US" dirty="0"/>
          </a:p>
        </p:txBody>
      </p:sp>
      <p:pic>
        <p:nvPicPr>
          <p:cNvPr id="16386" name="Picture 2" descr="http://s0.fast-meteo.com/graphs/statistics/Bells-Beach.wind.statistics.spring.gif"/>
          <p:cNvPicPr>
            <a:picLocks noChangeAspect="1" noChangeArrowheads="1"/>
          </p:cNvPicPr>
          <p:nvPr/>
        </p:nvPicPr>
        <p:blipFill>
          <a:blip r:embed="rId2" cstate="print"/>
          <a:srcRect/>
          <a:stretch>
            <a:fillRect/>
          </a:stretch>
        </p:blipFill>
        <p:spPr bwMode="auto">
          <a:xfrm>
            <a:off x="1981200" y="3048000"/>
            <a:ext cx="2388053" cy="3429000"/>
          </a:xfrm>
          <a:prstGeom prst="rect">
            <a:avLst/>
          </a:prstGeom>
          <a:noFill/>
        </p:spPr>
      </p:pic>
      <p:pic>
        <p:nvPicPr>
          <p:cNvPr id="16388" name="Picture 4" descr="http://s0.fast-meteo.com/graphs/statistics/Bells-Beach.surf.statistics.winter.gif"/>
          <p:cNvPicPr>
            <a:picLocks noChangeAspect="1" noChangeArrowheads="1"/>
          </p:cNvPicPr>
          <p:nvPr/>
        </p:nvPicPr>
        <p:blipFill>
          <a:blip r:embed="rId3" cstate="print"/>
          <a:srcRect/>
          <a:stretch>
            <a:fillRect/>
          </a:stretch>
        </p:blipFill>
        <p:spPr bwMode="auto">
          <a:xfrm>
            <a:off x="4876800" y="2971800"/>
            <a:ext cx="2388053" cy="3429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04800"/>
            <a:ext cx="6123790" cy="1323439"/>
          </a:xfrm>
          <a:prstGeom prst="rect">
            <a:avLst/>
          </a:prstGeom>
          <a:noFill/>
        </p:spPr>
        <p:txBody>
          <a:bodyPr wrap="square" lIns="91440" tIns="45720" rIns="91440" bIns="45720">
            <a:spAutoFit/>
          </a:bodyPr>
          <a:lstStyle/>
          <a:p>
            <a:pPr algn="ctr"/>
            <a:r>
              <a:rPr lang="en-US" sz="8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Bathymetry</a:t>
            </a:r>
            <a:endParaRPr lang="en-US" sz="8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990600" y="1905000"/>
            <a:ext cx="7315200" cy="2308324"/>
          </a:xfrm>
          <a:prstGeom prst="rect">
            <a:avLst/>
          </a:prstGeom>
          <a:noFill/>
        </p:spPr>
        <p:txBody>
          <a:bodyPr wrap="square" rtlCol="0">
            <a:spAutoFit/>
          </a:bodyPr>
          <a:lstStyle/>
          <a:p>
            <a:r>
              <a:rPr lang="en-US" dirty="0" smtClean="0"/>
              <a:t>The Bathymetry at bells isn’t really that bad.  It is mostly a flat surface slowly getting deeper further out in the ocean.  The only major problem you can face is a short and very dangerous rock point known as the button reef.  It is a reef that splits bells beach from its neighboring surf spot known as winkipop.  Once you get far enough out to surf at bells you wont have to worry about the button, its only when your paddling out that you might face problems like getting swept on to it.  </a:t>
            </a:r>
          </a:p>
          <a:p>
            <a:endParaRPr lang="en-US" dirty="0"/>
          </a:p>
        </p:txBody>
      </p:sp>
      <p:pic>
        <p:nvPicPr>
          <p:cNvPr id="18434" name="Picture 2" descr="http://beta.images.theglobeandmail.com/archive/01361/webtop5-hawaii1_1361849cl-8.jpg"/>
          <p:cNvPicPr>
            <a:picLocks noChangeAspect="1" noChangeArrowheads="1"/>
          </p:cNvPicPr>
          <p:nvPr/>
        </p:nvPicPr>
        <p:blipFill>
          <a:blip r:embed="rId2" cstate="print"/>
          <a:srcRect/>
          <a:stretch>
            <a:fillRect/>
          </a:stretch>
        </p:blipFill>
        <p:spPr bwMode="auto">
          <a:xfrm>
            <a:off x="2133600" y="4038600"/>
            <a:ext cx="4724400" cy="265176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0"/>
            <a:ext cx="5145191"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Travel Info</a:t>
            </a:r>
            <a:endPar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533400" y="1295400"/>
            <a:ext cx="7924800" cy="2585323"/>
          </a:xfrm>
          <a:prstGeom prst="rect">
            <a:avLst/>
          </a:prstGeom>
          <a:noFill/>
        </p:spPr>
        <p:txBody>
          <a:bodyPr wrap="square" rtlCol="0">
            <a:spAutoFit/>
          </a:bodyPr>
          <a:lstStyle/>
          <a:p>
            <a:pPr>
              <a:buFont typeface="Arial" pitchFamily="34" charset="0"/>
              <a:buChar char="•"/>
            </a:pPr>
            <a:r>
              <a:rPr lang="en-US" dirty="0" smtClean="0"/>
              <a:t>Bells Beach is one of those places in the world where there is barely any change from season to season.  As I said before throughout the year it will have 90 degree weather as well as 40-50 degree weather.  The temperature of the ocean doesn’t change much either so it is hard to say when the best time to travel is.  If you are looking for a constantly warm area and warmer ocean temperatures then the summer is best.  But if you want to experience warm summer temperature during most of the day and then fall like temperatures towards night with average ocean temperatures the winter would be best for you. </a:t>
            </a:r>
          </a:p>
          <a:p>
            <a:pPr>
              <a:buFont typeface="Arial" pitchFamily="34" charset="0"/>
              <a:buChar char="•"/>
            </a:pPr>
            <a:r>
              <a:rPr lang="en-US" dirty="0" smtClean="0"/>
              <a:t>The best boards to use at bells beach are small to medium sized boards. </a:t>
            </a:r>
            <a:endParaRPr lang="en-US" dirty="0"/>
          </a:p>
        </p:txBody>
      </p:sp>
      <p:pic>
        <p:nvPicPr>
          <p:cNvPr id="19458" name="Picture 2" descr="http://3.bp.blogspot.com/-Rihb0SMlMgM/TtUTLhqf9KI/AAAAAAAAAP0/OWIFxrqxhBk/s1600/australia-bondi-beach.jpg"/>
          <p:cNvPicPr>
            <a:picLocks noChangeAspect="1" noChangeArrowheads="1"/>
          </p:cNvPicPr>
          <p:nvPr/>
        </p:nvPicPr>
        <p:blipFill>
          <a:blip r:embed="rId2" cstate="print"/>
          <a:srcRect/>
          <a:stretch>
            <a:fillRect/>
          </a:stretch>
        </p:blipFill>
        <p:spPr bwMode="auto">
          <a:xfrm>
            <a:off x="990600" y="4278086"/>
            <a:ext cx="2743200" cy="2351314"/>
          </a:xfrm>
          <a:prstGeom prst="rect">
            <a:avLst/>
          </a:prstGeom>
          <a:noFill/>
        </p:spPr>
      </p:pic>
      <p:pic>
        <p:nvPicPr>
          <p:cNvPr id="19460" name="Picture 4" descr="http://www.yachtandboat.com.au/assets/images/old_images/Recipes/australia_day_summer_cooking.jpg"/>
          <p:cNvPicPr>
            <a:picLocks noChangeAspect="1" noChangeArrowheads="1"/>
          </p:cNvPicPr>
          <p:nvPr/>
        </p:nvPicPr>
        <p:blipFill>
          <a:blip r:embed="rId3" cstate="print"/>
          <a:srcRect/>
          <a:stretch>
            <a:fillRect/>
          </a:stretch>
        </p:blipFill>
        <p:spPr bwMode="auto">
          <a:xfrm>
            <a:off x="5715000" y="4201832"/>
            <a:ext cx="2133600" cy="243690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28600"/>
            <a:ext cx="6470362" cy="1323439"/>
          </a:xfrm>
          <a:prstGeom prst="rect">
            <a:avLst/>
          </a:prstGeom>
          <a:noFill/>
        </p:spPr>
        <p:txBody>
          <a:bodyPr wrap="none" lIns="91440" tIns="45720" rIns="91440" bIns="45720">
            <a:spAutoFit/>
          </a:bodyPr>
          <a:lstStyle/>
          <a:p>
            <a:pPr algn="ctr"/>
            <a:r>
              <a:rPr lang="en-US" sz="8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Planning a Trip</a:t>
            </a:r>
            <a:endParaRPr lang="en-US" sz="8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TextBox 2"/>
          <p:cNvSpPr txBox="1"/>
          <p:nvPr/>
        </p:nvSpPr>
        <p:spPr>
          <a:xfrm>
            <a:off x="838200" y="1676400"/>
            <a:ext cx="7696200" cy="3416320"/>
          </a:xfrm>
          <a:prstGeom prst="rect">
            <a:avLst/>
          </a:prstGeom>
          <a:noFill/>
        </p:spPr>
        <p:txBody>
          <a:bodyPr wrap="square" rtlCol="0">
            <a:spAutoFit/>
          </a:bodyPr>
          <a:lstStyle/>
          <a:p>
            <a:pPr>
              <a:buFont typeface="Arial" pitchFamily="34" charset="0"/>
              <a:buChar char="•"/>
            </a:pPr>
            <a:r>
              <a:rPr lang="en-US" dirty="0" smtClean="0"/>
              <a:t>I have picked to go on a vacation to Bells Beach on April 1</a:t>
            </a:r>
            <a:r>
              <a:rPr lang="en-US" baseline="30000" dirty="0" smtClean="0"/>
              <a:t>st</a:t>
            </a:r>
            <a:r>
              <a:rPr lang="en-US" dirty="0" smtClean="0"/>
              <a:t> to April 8</a:t>
            </a:r>
            <a:r>
              <a:rPr lang="en-US" baseline="30000" dirty="0" smtClean="0"/>
              <a:t>th.</a:t>
            </a:r>
            <a:r>
              <a:rPr lang="en-US" dirty="0" smtClean="0"/>
              <a:t> </a:t>
            </a:r>
          </a:p>
          <a:p>
            <a:pPr>
              <a:buFont typeface="Arial" pitchFamily="34" charset="0"/>
              <a:buChar char="•"/>
            </a:pPr>
            <a:r>
              <a:rPr lang="en-US" dirty="0"/>
              <a:t> </a:t>
            </a:r>
            <a:r>
              <a:rPr lang="en-US" dirty="0" smtClean="0"/>
              <a:t>Around this time round trip flights from Philadelphia international to Melbourne, Australia(the closest airport to bells beach) would be around $1800.</a:t>
            </a:r>
          </a:p>
          <a:p>
            <a:pPr>
              <a:buFont typeface="Arial" pitchFamily="34" charset="0"/>
              <a:buChar char="•"/>
            </a:pPr>
            <a:r>
              <a:rPr lang="en-US" dirty="0"/>
              <a:t> </a:t>
            </a:r>
            <a:r>
              <a:rPr lang="en-US" dirty="0" smtClean="0"/>
              <a:t>Since the flight would take over 24 hours I would only be staying 5 nights.</a:t>
            </a:r>
          </a:p>
          <a:p>
            <a:pPr>
              <a:buFont typeface="Arial" pitchFamily="34" charset="0"/>
              <a:buChar char="•"/>
            </a:pPr>
            <a:r>
              <a:rPr lang="en-US" dirty="0"/>
              <a:t> </a:t>
            </a:r>
            <a:r>
              <a:rPr lang="en-US" dirty="0" smtClean="0"/>
              <a:t>The best deal I found for a place to stay would be at the Bells Beach Cottages which start at around $105 a night. So for five nights I'm looking at close to $550.</a:t>
            </a:r>
          </a:p>
          <a:p>
            <a:pPr>
              <a:buFont typeface="Arial" pitchFamily="34" charset="0"/>
              <a:buChar char="•"/>
            </a:pPr>
            <a:r>
              <a:rPr lang="en-US" dirty="0"/>
              <a:t> </a:t>
            </a:r>
            <a:r>
              <a:rPr lang="en-US" dirty="0" smtClean="0"/>
              <a:t>Just assuming I would spend at least $500 for daily expenses.</a:t>
            </a:r>
          </a:p>
          <a:p>
            <a:pPr>
              <a:buFont typeface="Arial" pitchFamily="34" charset="0"/>
              <a:buChar char="•"/>
            </a:pPr>
            <a:r>
              <a:rPr lang="en-US" dirty="0"/>
              <a:t> </a:t>
            </a:r>
            <a:r>
              <a:rPr lang="en-US" dirty="0" smtClean="0"/>
              <a:t>Boards under 7ft could ship for $50, but over 7ft would be around $75.</a:t>
            </a:r>
          </a:p>
          <a:p>
            <a:pPr>
              <a:buFont typeface="Arial" pitchFamily="34" charset="0"/>
              <a:buChar char="•"/>
            </a:pPr>
            <a:r>
              <a:rPr lang="en-US" dirty="0"/>
              <a:t> </a:t>
            </a:r>
            <a:r>
              <a:rPr lang="en-US" dirty="0" smtClean="0"/>
              <a:t>The good news is smaller boards are better at Bells.</a:t>
            </a:r>
          </a:p>
          <a:p>
            <a:pPr>
              <a:buFont typeface="Arial" pitchFamily="34" charset="0"/>
              <a:buChar char="•"/>
            </a:pPr>
            <a:r>
              <a:rPr lang="en-US" dirty="0"/>
              <a:t> </a:t>
            </a:r>
            <a:r>
              <a:rPr lang="en-US" dirty="0" smtClean="0"/>
              <a:t>In the end I would say you would spend around $3,000 for one person to a trip like this to bells beach. </a:t>
            </a:r>
          </a:p>
          <a:p>
            <a:r>
              <a:rPr lang="en-US" dirty="0" smtClean="0"/>
              <a:t> </a:t>
            </a:r>
          </a:p>
        </p:txBody>
      </p:sp>
      <p:pic>
        <p:nvPicPr>
          <p:cNvPr id="20482" name="Picture 2" descr="http://www.top10beaches.net/wp-content/uploads/2011/11/bells-beach.jpg"/>
          <p:cNvPicPr>
            <a:picLocks noChangeAspect="1" noChangeArrowheads="1"/>
          </p:cNvPicPr>
          <p:nvPr/>
        </p:nvPicPr>
        <p:blipFill>
          <a:blip r:embed="rId2" cstate="print"/>
          <a:srcRect/>
          <a:stretch>
            <a:fillRect/>
          </a:stretch>
        </p:blipFill>
        <p:spPr bwMode="auto">
          <a:xfrm>
            <a:off x="4191000" y="5029200"/>
            <a:ext cx="2971800" cy="1676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304800"/>
            <a:ext cx="4887428"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Rip Curl Surf Pro</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TextBox 5"/>
          <p:cNvSpPr txBox="1"/>
          <p:nvPr/>
        </p:nvSpPr>
        <p:spPr>
          <a:xfrm>
            <a:off x="533400" y="1371600"/>
            <a:ext cx="8153400" cy="1200329"/>
          </a:xfrm>
          <a:prstGeom prst="rect">
            <a:avLst/>
          </a:prstGeom>
          <a:noFill/>
        </p:spPr>
        <p:txBody>
          <a:bodyPr wrap="square" rtlCol="0">
            <a:spAutoFit/>
          </a:bodyPr>
          <a:lstStyle/>
          <a:p>
            <a:r>
              <a:rPr lang="en-US" dirty="0" smtClean="0"/>
              <a:t>Bells Beach is home to the longest active running surf competition in the world, the rip curl surf &amp; music festival.  When the competition started in January of 1961 it was known as the Bells Beach Surf Classic.  Eventually they changed the name as well as the time it was held.  They made it so it is around every Easter each year.  </a:t>
            </a:r>
            <a:endParaRPr lang="en-US" dirty="0"/>
          </a:p>
        </p:txBody>
      </p:sp>
      <p:pic>
        <p:nvPicPr>
          <p:cNvPr id="21506" name="Picture 2" descr="Ace Buchan went down to a blazing Josh Kerr in their Round 2 exchange. Photo: Dan Warbrick/Rip Curl"/>
          <p:cNvPicPr>
            <a:picLocks noChangeAspect="1" noChangeArrowheads="1"/>
          </p:cNvPicPr>
          <p:nvPr/>
        </p:nvPicPr>
        <p:blipFill>
          <a:blip r:embed="rId2" cstate="print"/>
          <a:srcRect/>
          <a:stretch>
            <a:fillRect/>
          </a:stretch>
        </p:blipFill>
        <p:spPr bwMode="auto">
          <a:xfrm>
            <a:off x="838200" y="4114800"/>
            <a:ext cx="4343400" cy="2546132"/>
          </a:xfrm>
          <a:prstGeom prst="rect">
            <a:avLst/>
          </a:prstGeom>
          <a:noFill/>
        </p:spPr>
      </p:pic>
      <p:pic>
        <p:nvPicPr>
          <p:cNvPr id="21508" name="Picture 4" descr="The 52nd winner of the coveted Bell: Joel Parkinson, ringing surfing's most prestigious trophy for the third time. Photo: Amy Lobb/Rip Curl"/>
          <p:cNvPicPr>
            <a:picLocks noChangeAspect="1" noChangeArrowheads="1"/>
          </p:cNvPicPr>
          <p:nvPr/>
        </p:nvPicPr>
        <p:blipFill>
          <a:blip r:embed="rId3" cstate="print"/>
          <a:srcRect/>
          <a:stretch>
            <a:fillRect/>
          </a:stretch>
        </p:blipFill>
        <p:spPr bwMode="auto">
          <a:xfrm>
            <a:off x="5334000" y="2819400"/>
            <a:ext cx="3550023" cy="2081048"/>
          </a:xfrm>
          <a:prstGeom prst="rect">
            <a:avLst/>
          </a:prstGeom>
          <a:noFill/>
        </p:spPr>
      </p:pic>
      <p:pic>
        <p:nvPicPr>
          <p:cNvPr id="21510" name="Picture 6" descr="In his post-heat interview, Kelly mentioned that he's done nothing but surf since arriving in town because it just hasn't stopped firing. Photo: Amy Lobb/Rip Curl"/>
          <p:cNvPicPr>
            <a:picLocks noChangeAspect="1" noChangeArrowheads="1"/>
          </p:cNvPicPr>
          <p:nvPr/>
        </p:nvPicPr>
        <p:blipFill>
          <a:blip r:embed="rId4" cstate="print"/>
          <a:srcRect/>
          <a:stretch>
            <a:fillRect/>
          </a:stretch>
        </p:blipFill>
        <p:spPr bwMode="auto">
          <a:xfrm>
            <a:off x="762000" y="2590800"/>
            <a:ext cx="2286000" cy="134006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144</TotalTime>
  <Words>822</Words>
  <Application>Microsoft Office PowerPoint</Application>
  <PresentationFormat>On-screen Show (4:3)</PresentationFormat>
  <Paragraphs>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Switick</dc:creator>
  <cp:lastModifiedBy>wernerd</cp:lastModifiedBy>
  <cp:revision>16</cp:revision>
  <dcterms:created xsi:type="dcterms:W3CDTF">2012-03-19T20:27:58Z</dcterms:created>
  <dcterms:modified xsi:type="dcterms:W3CDTF">2012-03-26T20:36:56Z</dcterms:modified>
</cp:coreProperties>
</file>